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1" r:id="rId3"/>
    <p:sldId id="258" r:id="rId4"/>
    <p:sldId id="262" r:id="rId5"/>
    <p:sldId id="257" r:id="rId6"/>
    <p:sldId id="263" r:id="rId7"/>
    <p:sldId id="264" r:id="rId8"/>
    <p:sldId id="266" r:id="rId9"/>
    <p:sldId id="265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0264B8-BA5D-49E5-8714-EEEB4D3B8E21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D79519-F5B1-4C3B-A51F-45F6857BF9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28083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ПРОФИЛАКТИКА АЛКОГОЛЬНОЙ ЗАВИСИМОСТИ</a:t>
            </a:r>
            <a:endParaRPr lang="ru-RU" sz="5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Картинки по запросу профилактика алкогольной зависим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609047"/>
            <a:ext cx="2857500" cy="20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793405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6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04448" cy="140817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На </a:t>
            </a:r>
            <a:r>
              <a:rPr lang="ru-RU" sz="3600" dirty="0" smtClean="0"/>
              <a:t>третьем </a:t>
            </a:r>
            <a:r>
              <a:rPr lang="ru-RU" sz="3600" dirty="0"/>
              <a:t>этапе </a:t>
            </a:r>
            <a:r>
              <a:rPr lang="ru-RU" sz="3600" dirty="0" smtClean="0"/>
              <a:t>профилактики психологические </a:t>
            </a:r>
            <a:r>
              <a:rPr lang="ru-RU" sz="3600" dirty="0"/>
              <a:t>и педагогические стратегии: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8872" indent="0">
              <a:buNone/>
            </a:pPr>
            <a:r>
              <a:rPr lang="ru-RU" sz="3800" dirty="0" smtClean="0"/>
              <a:t>создание </a:t>
            </a:r>
            <a:r>
              <a:rPr lang="ru-RU" sz="3800" dirty="0"/>
              <a:t>социально-поддерживающей и развивающей </a:t>
            </a:r>
            <a:r>
              <a:rPr lang="ru-RU" sz="3800" dirty="0" smtClean="0"/>
              <a:t>среды; формирование </a:t>
            </a:r>
            <a:r>
              <a:rPr lang="ru-RU" sz="3800" dirty="0"/>
              <a:t>мотивации для отказа от спиртного и изменения поведения.</a:t>
            </a:r>
          </a:p>
          <a:p>
            <a:endParaRPr lang="ru-RU" sz="3800" dirty="0"/>
          </a:p>
          <a:p>
            <a:r>
              <a:rPr lang="ru-RU" sz="3800" b="1" dirty="0"/>
              <a:t>Среди мер третичной профилактики алкоголизма выделяются психологические технологии</a:t>
            </a:r>
            <a:r>
              <a:rPr lang="ru-RU" sz="3800" dirty="0"/>
              <a:t>, которые </a:t>
            </a:r>
            <a:r>
              <a:rPr lang="ru-RU" sz="3800" dirty="0" smtClean="0"/>
              <a:t>помогают: осознать </a:t>
            </a:r>
            <a:r>
              <a:rPr lang="ru-RU" sz="3800" dirty="0"/>
              <a:t>личные цели и пути их </a:t>
            </a:r>
            <a:r>
              <a:rPr lang="ru-RU" sz="3800" dirty="0" smtClean="0"/>
              <a:t>достижения; признать </a:t>
            </a:r>
            <a:r>
              <a:rPr lang="ru-RU" sz="3800" dirty="0"/>
              <a:t>наличие факта патологического влечения к спиртному и </a:t>
            </a:r>
            <a:r>
              <a:rPr lang="ru-RU" sz="3800" dirty="0" smtClean="0"/>
              <a:t>зависимости; изменить </a:t>
            </a:r>
            <a:r>
              <a:rPr lang="ru-RU" sz="3800" dirty="0"/>
              <a:t>жизненный стиль на </a:t>
            </a:r>
            <a:r>
              <a:rPr lang="ru-RU" sz="3800" dirty="0" smtClean="0"/>
              <a:t>здоровый; улучшить </a:t>
            </a:r>
            <a:r>
              <a:rPr lang="ru-RU" sz="3800" dirty="0"/>
              <a:t>коммуникативную и социальную компетентность </a:t>
            </a:r>
            <a:r>
              <a:rPr lang="ru-RU" sz="3800" dirty="0" smtClean="0"/>
              <a:t>человека; развить </a:t>
            </a:r>
            <a:r>
              <a:rPr lang="ru-RU" sz="3800" dirty="0"/>
              <a:t>личностные ресурсы для борьбы с зависимостью.</a:t>
            </a:r>
          </a:p>
          <a:p>
            <a:endParaRPr lang="ru-RU" sz="3800" dirty="0"/>
          </a:p>
          <a:p>
            <a:r>
              <a:rPr lang="ru-RU" sz="3800" b="1" dirty="0"/>
              <a:t>Медицинская профилактика </a:t>
            </a:r>
            <a:r>
              <a:rPr lang="ru-RU" sz="3800" dirty="0"/>
              <a:t>алкоголизма включает медикаментозную поддержку на соответствующих этапах преодоления </a:t>
            </a:r>
            <a:r>
              <a:rPr lang="ru-RU" sz="3800" dirty="0" err="1"/>
              <a:t>алкозависимости</a:t>
            </a:r>
            <a:r>
              <a:rPr lang="ru-RU" sz="3800" dirty="0"/>
              <a:t>. Также она направлена на нормализацию </a:t>
            </a:r>
            <a:r>
              <a:rPr lang="ru-RU" sz="3800" dirty="0" smtClean="0"/>
              <a:t>психофизического </a:t>
            </a:r>
            <a:r>
              <a:rPr lang="ru-RU" sz="3800" dirty="0"/>
              <a:t>состояния, физиологического и биохимического равновесия в организме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7408333" cy="35283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Аллен </a:t>
            </a:r>
            <a:r>
              <a:rPr lang="ru-RU" b="1" dirty="0" err="1">
                <a:solidFill>
                  <a:schemeClr val="accent1"/>
                </a:solidFill>
              </a:rPr>
              <a:t>Карр</a:t>
            </a:r>
            <a:r>
              <a:rPr lang="ru-RU" b="1" dirty="0">
                <a:solidFill>
                  <a:schemeClr val="accent1"/>
                </a:solidFill>
              </a:rPr>
              <a:t> предложил методику, которая используется людьми вне зависимости от того, насколько их </a:t>
            </a:r>
            <a:r>
              <a:rPr lang="ru-RU" b="1" dirty="0"/>
              <a:t>коснулась проблема злоупотребления спиртного. «Легкий способ бросить пить»</a:t>
            </a:r>
          </a:p>
        </p:txBody>
      </p:sp>
      <p:pic>
        <p:nvPicPr>
          <p:cNvPr id="3074" name="Picture 2" descr="Картинки по запросу аллен карр легкий способ бросить п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2691852" cy="32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592" y="1628800"/>
            <a:ext cx="8229600" cy="3096344"/>
          </a:xfrm>
        </p:spPr>
        <p:txBody>
          <a:bodyPr>
            <a:normAutofit/>
          </a:bodyPr>
          <a:lstStyle/>
          <a:p>
            <a:r>
              <a:rPr lang="ru-RU" dirty="0" smtClean="0"/>
              <a:t>это </a:t>
            </a:r>
            <a:r>
              <a:rPr lang="ru-RU" dirty="0"/>
              <a:t>неотъемлемая составляющая алкоголизма, являющаяся результирующей психической и физической зависимостей больного от этилового спирта.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3212" y="3997497"/>
            <a:ext cx="2837463" cy="276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251" y="47181"/>
            <a:ext cx="80220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Алкогольная зависимость</a:t>
            </a:r>
            <a:r>
              <a:rPr lang="ru-RU" sz="4400" dirty="0">
                <a:solidFill>
                  <a:schemeClr val="accent1"/>
                </a:solidFill>
              </a:rPr>
              <a:t> (алкогольная </a:t>
            </a:r>
            <a:r>
              <a:rPr lang="ru-RU" sz="4400" dirty="0" err="1">
                <a:solidFill>
                  <a:schemeClr val="accent1"/>
                </a:solidFill>
              </a:rPr>
              <a:t>аддикция</a:t>
            </a:r>
            <a:r>
              <a:rPr lang="ru-RU" sz="4400" dirty="0">
                <a:solidFill>
                  <a:schemeClr val="accent1"/>
                </a:solidFill>
              </a:rPr>
              <a:t>) — </a:t>
            </a:r>
            <a:endParaRPr lang="ru-RU" sz="4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561790"/>
            <a:ext cx="2535189" cy="1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3600" dirty="0"/>
              <a:t>Меры профилактики </a:t>
            </a:r>
            <a:r>
              <a:rPr lang="ru-RU" sz="3600" dirty="0" smtClean="0"/>
              <a:t>алкогольной зависимости </a:t>
            </a:r>
            <a:r>
              <a:rPr lang="ru-RU" sz="3600" dirty="0"/>
              <a:t>направлены </a:t>
            </a:r>
            <a:r>
              <a:rPr lang="ru-RU" sz="3600" dirty="0" smtClean="0"/>
              <a:t>на: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43975"/>
            <a:ext cx="7428171" cy="4625609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формирование </a:t>
            </a:r>
            <a:r>
              <a:rPr lang="ru-RU" sz="2800" dirty="0"/>
              <a:t>в сознании людей негативного отношения к </a:t>
            </a:r>
            <a:r>
              <a:rPr lang="ru-RU" sz="2800" dirty="0" smtClean="0"/>
              <a:t>алкоголю;</a:t>
            </a:r>
            <a:endParaRPr lang="ru-RU" sz="2800" dirty="0"/>
          </a:p>
          <a:p>
            <a:pPr lvl="0"/>
            <a:r>
              <a:rPr lang="ru-RU" sz="2800" dirty="0"/>
              <a:t>пропаганду </a:t>
            </a:r>
            <a:r>
              <a:rPr lang="ru-RU" sz="2800" dirty="0" smtClean="0"/>
              <a:t>ЗОЖ, </a:t>
            </a:r>
            <a:r>
              <a:rPr lang="ru-RU" sz="2800" dirty="0"/>
              <a:t>который исключает распитие спиртного;</a:t>
            </a:r>
          </a:p>
          <a:p>
            <a:pPr lvl="0"/>
            <a:r>
              <a:rPr lang="ru-RU" sz="2800" dirty="0"/>
              <a:t>выявление лиц группы риска по отношению к алкоголизму и ведение активной профилактики пьянства среди </a:t>
            </a:r>
            <a:r>
              <a:rPr lang="ru-RU" sz="2800" dirty="0" smtClean="0"/>
              <a:t>них;</a:t>
            </a:r>
            <a:endParaRPr lang="ru-RU" sz="2800" dirty="0"/>
          </a:p>
          <a:p>
            <a:pPr lvl="0"/>
            <a:r>
              <a:rPr lang="ru-RU" sz="2800" dirty="0"/>
              <a:t>увеличение защиты от алкогольной </a:t>
            </a:r>
            <a:r>
              <a:rPr lang="ru-RU" sz="2800" dirty="0" smtClean="0"/>
              <a:t>зависимости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3059832" cy="2252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1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Профилактика употребления алкоголя имеет два уровня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7524328" cy="40324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1.Общегосударственный</a:t>
            </a:r>
            <a:r>
              <a:rPr lang="ru-RU" b="1" dirty="0"/>
              <a:t>. </a:t>
            </a:r>
            <a:r>
              <a:rPr lang="ru-RU" dirty="0"/>
              <a:t>Проводится в масштабах государства. Такие меры профилактики алкоголизма включают в себя законодательные, медико-социальные и административные мероприятия.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2.Личностный.</a:t>
            </a:r>
            <a:r>
              <a:rPr lang="ru-RU" dirty="0"/>
              <a:t> Этот уровень включает меры профилактики алкоголизма для отдельно взятого человека. Они предполагают проведение специальных лекций, бесед, выпуск антиалкогольных телепередач, программ на радио и печатной продукции.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271719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758" y="2492896"/>
            <a:ext cx="8856984" cy="3672408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 </a:t>
            </a:r>
            <a:r>
              <a:rPr lang="ru-RU" dirty="0" smtClean="0"/>
              <a:t>Этот </a:t>
            </a:r>
            <a:r>
              <a:rPr lang="ru-RU" dirty="0"/>
              <a:t>комплекс мероприятий направлен на то, чтобы оградить от риска тех, кто еще не столкнулся с проблемой </a:t>
            </a:r>
            <a:r>
              <a:rPr lang="ru-RU" dirty="0" err="1"/>
              <a:t>алкозависимости</a:t>
            </a:r>
            <a:r>
              <a:rPr lang="ru-RU" dirty="0"/>
              <a:t>. Меры первичной профилактики служат для того, чтобы предотвратить на раннем этапе причины, способствующие развитию алкоголизма. </a:t>
            </a:r>
            <a:endParaRPr lang="ru-RU" dirty="0" smtClean="0"/>
          </a:p>
        </p:txBody>
      </p:sp>
      <p:pic>
        <p:nvPicPr>
          <p:cNvPr id="2050" name="Picture 2" descr="http://vsegdazdorov.net/sites/zdorov/files/styles/275width/public/field/image/2016/04/27/profilaktika-alkogolizma.jpg?itok=03pKv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66738"/>
            <a:ext cx="2917582" cy="20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Первичная профилактика алкоголизма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Технологии первичной профилактики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968552"/>
          </a:xfrm>
        </p:spPr>
        <p:txBody>
          <a:bodyPr>
            <a:noAutofit/>
          </a:bodyPr>
          <a:lstStyle/>
          <a:p>
            <a:pPr marL="360000"/>
            <a:r>
              <a:rPr lang="ru-RU" sz="2200" b="1" dirty="0" smtClean="0"/>
              <a:t>Социальные </a:t>
            </a:r>
            <a:r>
              <a:rPr lang="ru-RU" sz="2200" b="1" dirty="0"/>
              <a:t>и педагогические мероприятия </a:t>
            </a:r>
            <a:r>
              <a:rPr lang="ru-RU" sz="2200" b="1" dirty="0" smtClean="0"/>
              <a:t>включают: </a:t>
            </a:r>
            <a:r>
              <a:rPr lang="ru-RU" sz="2200" dirty="0" smtClean="0"/>
              <a:t>работу СМИ; антиалкогольное обучение; организацию </a:t>
            </a:r>
            <a:r>
              <a:rPr lang="ru-RU" sz="2200" dirty="0"/>
              <a:t>детско-подростковой и молодежной активности, как альтернативы употреблению </a:t>
            </a:r>
            <a:r>
              <a:rPr lang="ru-RU" sz="2200" dirty="0" smtClean="0"/>
              <a:t>спиртного; учреждение </a:t>
            </a:r>
            <a:r>
              <a:rPr lang="ru-RU" sz="2200" dirty="0"/>
              <a:t>социально-поддерживающих </a:t>
            </a:r>
            <a:r>
              <a:rPr lang="ru-RU" sz="2200" dirty="0" smtClean="0"/>
              <a:t>систем; организация </a:t>
            </a:r>
            <a:r>
              <a:rPr lang="ru-RU" sz="2200" dirty="0"/>
              <a:t>антиалкогольных </a:t>
            </a:r>
            <a:r>
              <a:rPr lang="ru-RU" sz="2200" dirty="0" smtClean="0"/>
              <a:t>акций; работа </a:t>
            </a:r>
            <a:r>
              <a:rPr lang="ru-RU" sz="2200" dirty="0"/>
              <a:t>сектора ювенальной </a:t>
            </a:r>
            <a:r>
              <a:rPr lang="ru-RU" sz="2200" dirty="0" smtClean="0"/>
              <a:t>юстиции.</a:t>
            </a:r>
            <a:endParaRPr lang="ru-RU" sz="2200" dirty="0"/>
          </a:p>
          <a:p>
            <a:pPr marL="360000"/>
            <a:r>
              <a:rPr lang="ru-RU" sz="2200" b="1" dirty="0"/>
              <a:t>К психологическим технологиям профилактики употребления алкоголя </a:t>
            </a:r>
            <a:r>
              <a:rPr lang="ru-RU" sz="2200" b="1" dirty="0" smtClean="0"/>
              <a:t>относятся: </a:t>
            </a:r>
            <a:r>
              <a:rPr lang="ru-RU" sz="2200" dirty="0" smtClean="0"/>
              <a:t>развитие </a:t>
            </a:r>
            <a:r>
              <a:rPr lang="ru-RU" sz="2200" dirty="0"/>
              <a:t>личностных ресурсов </a:t>
            </a:r>
            <a:r>
              <a:rPr lang="ru-RU" sz="2200" dirty="0" smtClean="0"/>
              <a:t>человека; формирование </a:t>
            </a:r>
            <a:r>
              <a:rPr lang="ru-RU" sz="2200" dirty="0"/>
              <a:t>персональной и социальной </a:t>
            </a:r>
            <a:r>
              <a:rPr lang="ru-RU" sz="2200" dirty="0" smtClean="0"/>
              <a:t>компетентности; развитие </a:t>
            </a:r>
            <a:r>
              <a:rPr lang="ru-RU" sz="2200" dirty="0"/>
              <a:t>адаптивных форм </a:t>
            </a:r>
            <a:r>
              <a:rPr lang="ru-RU" sz="2200" dirty="0" smtClean="0"/>
              <a:t>поведения; содействие </a:t>
            </a:r>
            <a:r>
              <a:rPr lang="ru-RU" sz="2200" dirty="0"/>
              <a:t>формированию семьи</a:t>
            </a:r>
            <a:r>
              <a:rPr lang="ru-RU" sz="2200" dirty="0" smtClean="0"/>
              <a:t>.</a:t>
            </a:r>
            <a:endParaRPr lang="ru-RU" sz="2200" dirty="0"/>
          </a:p>
          <a:p>
            <a:pPr marL="360000"/>
            <a:r>
              <a:rPr lang="ru-RU" sz="2200" b="1" dirty="0"/>
              <a:t>Медицинские меры профилактики </a:t>
            </a:r>
            <a:r>
              <a:rPr lang="ru-RU" sz="2200" dirty="0"/>
              <a:t>алкоголизма касаются поиска генетических и биологических маркеров группы риска и их коррекция на медицинском уровне</a:t>
            </a:r>
            <a:r>
              <a:rPr lang="ru-RU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7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Вторичная 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6552728" cy="3600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Этот </a:t>
            </a:r>
            <a:r>
              <a:rPr lang="ru-RU" dirty="0"/>
              <a:t>уровень предполагает работу с людьми, </a:t>
            </a:r>
            <a:r>
              <a:rPr lang="ru-RU" dirty="0" smtClean="0"/>
              <a:t>которые </a:t>
            </a:r>
            <a:r>
              <a:rPr lang="ru-RU" dirty="0"/>
              <a:t>уже употребляют спиртное. Вторичная профилактика злоупотребления алкоголем включает в себя мероприятия по раскрытию неблагополучия личности, которое связано с ее алкоголизацией. </a:t>
            </a:r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370" y="4541497"/>
            <a:ext cx="3060010" cy="2295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718" y="188640"/>
            <a:ext cx="9116291" cy="547551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accent1"/>
                </a:solidFill>
              </a:rPr>
              <a:t>Социальные и педагогические меры </a:t>
            </a:r>
            <a:r>
              <a:rPr lang="ru-RU" sz="2200" dirty="0">
                <a:solidFill>
                  <a:schemeClr val="accent1"/>
                </a:solidFill>
              </a:rPr>
              <a:t>вторичной профилактики алкоголизма </a:t>
            </a:r>
            <a:r>
              <a:rPr lang="ru-RU" sz="2200" dirty="0" smtClean="0">
                <a:solidFill>
                  <a:schemeClr val="accent1"/>
                </a:solidFill>
              </a:rPr>
              <a:t>подразумевают: создание </a:t>
            </a:r>
            <a:r>
              <a:rPr lang="ru-RU" sz="2200" dirty="0">
                <a:solidFill>
                  <a:schemeClr val="accent1"/>
                </a:solidFill>
              </a:rPr>
              <a:t>мотивации на полный отказ от употребления </a:t>
            </a:r>
            <a:r>
              <a:rPr lang="ru-RU" sz="2200" dirty="0" smtClean="0">
                <a:solidFill>
                  <a:schemeClr val="accent1"/>
                </a:solidFill>
              </a:rPr>
              <a:t>спиртного; формирование </a:t>
            </a:r>
            <a:r>
              <a:rPr lang="ru-RU" sz="2200" dirty="0">
                <a:solidFill>
                  <a:schemeClr val="accent1"/>
                </a:solidFill>
              </a:rPr>
              <a:t>стремления изменить свое </a:t>
            </a:r>
            <a:r>
              <a:rPr lang="ru-RU" sz="2200" dirty="0" smtClean="0">
                <a:solidFill>
                  <a:schemeClr val="accent1"/>
                </a:solidFill>
              </a:rPr>
              <a:t>поведение.</a:t>
            </a:r>
            <a:endParaRPr lang="ru-RU" sz="2200" dirty="0" smtClean="0"/>
          </a:p>
          <a:p>
            <a:r>
              <a:rPr lang="ru-RU" sz="2200" b="1" dirty="0" smtClean="0"/>
              <a:t>Психологические </a:t>
            </a:r>
            <a:r>
              <a:rPr lang="ru-RU" sz="2200" b="1" dirty="0"/>
              <a:t>методы профилактики </a:t>
            </a:r>
            <a:r>
              <a:rPr lang="ru-RU" sz="2200" dirty="0"/>
              <a:t>тяги к </a:t>
            </a:r>
            <a:r>
              <a:rPr lang="ru-RU" sz="2200" dirty="0" smtClean="0"/>
              <a:t>алкоголю: помощь </a:t>
            </a:r>
            <a:r>
              <a:rPr lang="ru-RU" sz="2200" dirty="0"/>
              <a:t>в осознании человеком собственного эмоционального </a:t>
            </a:r>
            <a:r>
              <a:rPr lang="ru-RU" sz="2200" dirty="0" smtClean="0"/>
              <a:t>состояния; помощь </a:t>
            </a:r>
            <a:r>
              <a:rPr lang="ru-RU" sz="2200" dirty="0"/>
              <a:t>в понимании формирующейся алкогольной зависимости как проблемы </a:t>
            </a:r>
            <a:r>
              <a:rPr lang="ru-RU" sz="2200" dirty="0" smtClean="0"/>
              <a:t>личности; осознание</a:t>
            </a:r>
            <a:r>
              <a:rPr lang="ru-RU" sz="2200" dirty="0"/>
              <a:t>, анализ и развитие личностных ресурсов для преодоления </a:t>
            </a:r>
            <a:r>
              <a:rPr lang="ru-RU" sz="2200" dirty="0" err="1"/>
              <a:t>алкозависимости</a:t>
            </a:r>
            <a:r>
              <a:rPr lang="ru-RU" sz="2200" dirty="0" smtClean="0"/>
              <a:t>.</a:t>
            </a:r>
            <a:endParaRPr lang="ru-RU" sz="2200" dirty="0"/>
          </a:p>
          <a:p>
            <a:r>
              <a:rPr lang="ru-RU" sz="2200" b="1" dirty="0"/>
              <a:t>Медицинские мероприятия </a:t>
            </a:r>
            <a:r>
              <a:rPr lang="ru-RU" sz="2200" dirty="0"/>
              <a:t>в рамках вторичной профилактики пьянства и алкоголизма включают работу по нормализации физического и психического развития. Также предусматривается установление физиологического и биохимического равновесия в организме человека. </a:t>
            </a:r>
          </a:p>
        </p:txBody>
      </p:sp>
      <p:pic>
        <p:nvPicPr>
          <p:cNvPr id="5124" name="Picture 4" descr="http://www.15min.lt/images/photos/622702/big/alkoholis-mus-keicia-negriztamai-526cf1c6911eb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661121"/>
            <a:ext cx="3312368" cy="2196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Третичная 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этом этапе работа педагогов, медиков и психологов направлена на помощь людям, выздоравливающим от </a:t>
            </a:r>
            <a:r>
              <a:rPr lang="ru-RU" dirty="0" err="1"/>
              <a:t>алкозависмости</a:t>
            </a:r>
            <a:r>
              <a:rPr lang="ru-RU" dirty="0"/>
              <a:t>. Контингент воздействия комплекса мероприятий по профилактике зависимости — лица, зависимые от алкоголя.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787" y="4509120"/>
            <a:ext cx="24622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234</TotalTime>
  <Words>506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Модульная</vt:lpstr>
      <vt:lpstr>ПРОФИЛАКТИКА АЛКОГОЛЬНОЙ ЗАВИСИМОСТИ</vt:lpstr>
      <vt:lpstr>Презентация PowerPoint</vt:lpstr>
      <vt:lpstr>Меры профилактики алкогольной зависимости направлены на: </vt:lpstr>
      <vt:lpstr>Профилактика употребления алкоголя имеет два уровня:</vt:lpstr>
      <vt:lpstr>Первичная профилактика алкоголизма</vt:lpstr>
      <vt:lpstr>Технологии первичной профилактики </vt:lpstr>
      <vt:lpstr>Вторичная профилактика</vt:lpstr>
      <vt:lpstr>Презентация PowerPoint</vt:lpstr>
      <vt:lpstr>Третичная профилактика</vt:lpstr>
      <vt:lpstr>На третьем этапе профилактики психологические и педагогические стратегии: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АЛКОГОЛЬНОЙ ЗАВИСИМОСТИ</dc:title>
  <dc:creator>Admin</dc:creator>
  <cp:lastModifiedBy>Admin</cp:lastModifiedBy>
  <cp:revision>14</cp:revision>
  <dcterms:created xsi:type="dcterms:W3CDTF">2017-01-07T13:09:07Z</dcterms:created>
  <dcterms:modified xsi:type="dcterms:W3CDTF">2017-06-27T18:24:19Z</dcterms:modified>
</cp:coreProperties>
</file>